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9" r:id="rId5"/>
    <p:sldId id="257" r:id="rId6"/>
    <p:sldId id="264" r:id="rId7"/>
    <p:sldId id="287" r:id="rId8"/>
    <p:sldId id="288" r:id="rId9"/>
    <p:sldId id="28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056" autoAdjust="0"/>
  </p:normalViewPr>
  <p:slideViewPr>
    <p:cSldViewPr snapToGrid="0">
      <p:cViewPr varScale="1">
        <p:scale>
          <a:sx n="84" d="100"/>
          <a:sy n="84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ls Ling" userId="20d17aaf-1abe-4c72-b11a-c280d1f41c39" providerId="ADAL" clId="{0EFE420F-A72D-468F-9BD8-30E81D023B4A}"/>
    <pc:docChg chg="custSel modSld">
      <pc:chgData name="Wells Ling" userId="20d17aaf-1abe-4c72-b11a-c280d1f41c39" providerId="ADAL" clId="{0EFE420F-A72D-468F-9BD8-30E81D023B4A}" dt="2023-08-07T16:11:48.399" v="7" actId="368"/>
      <pc:docMkLst>
        <pc:docMk/>
      </pc:docMkLst>
      <pc:sldChg chg="modNotes">
        <pc:chgData name="Wells Ling" userId="20d17aaf-1abe-4c72-b11a-c280d1f41c39" providerId="ADAL" clId="{0EFE420F-A72D-468F-9BD8-30E81D023B4A}" dt="2023-08-07T16:11:48.369" v="1" actId="368"/>
        <pc:sldMkLst>
          <pc:docMk/>
          <pc:sldMk cId="1442210539" sldId="264"/>
        </pc:sldMkLst>
      </pc:sldChg>
      <pc:sldChg chg="modNotes">
        <pc:chgData name="Wells Ling" userId="20d17aaf-1abe-4c72-b11a-c280d1f41c39" providerId="ADAL" clId="{0EFE420F-A72D-468F-9BD8-30E81D023B4A}" dt="2023-08-07T16:11:48.399" v="7" actId="368"/>
        <pc:sldMkLst>
          <pc:docMk/>
          <pc:sldMk cId="2005809200" sldId="268"/>
        </pc:sldMkLst>
      </pc:sldChg>
      <pc:sldChg chg="modNotes">
        <pc:chgData name="Wells Ling" userId="20d17aaf-1abe-4c72-b11a-c280d1f41c39" providerId="ADAL" clId="{0EFE420F-A72D-468F-9BD8-30E81D023B4A}" dt="2023-08-07T16:11:48.379" v="3" actId="368"/>
        <pc:sldMkLst>
          <pc:docMk/>
          <pc:sldMk cId="3308274564" sldId="287"/>
        </pc:sldMkLst>
      </pc:sldChg>
      <pc:sldChg chg="modNotes">
        <pc:chgData name="Wells Ling" userId="20d17aaf-1abe-4c72-b11a-c280d1f41c39" providerId="ADAL" clId="{0EFE420F-A72D-468F-9BD8-30E81D023B4A}" dt="2023-08-07T16:11:48.389" v="5" actId="368"/>
        <pc:sldMkLst>
          <pc:docMk/>
          <pc:sldMk cId="1454217691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1495-AC70-4A66-8EA6-820E7429E48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D1A72-BBB3-4A7D-9F29-248C66A0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E3B90-07E6-40F1-8A94-E2A79597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19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E3B90-07E6-40F1-8A94-E2A79597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42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E3B90-07E6-40F1-8A94-E2A79597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420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E3B90-07E6-40F1-8A94-E2A79597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56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E3B90-07E6-40F1-8A94-E2A79597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8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27610-4C9D-3EB4-4B98-E07D33C6F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A4A3C-A6F5-2C72-E051-CD878C1B1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58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C6AA-FD8F-2D6E-8734-D7002F14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EEE4C-D759-AD8A-4C3C-1BD3A08C0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581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194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2223A-95DC-12C1-C160-3A2069356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59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D0E9D-1156-88F7-828C-E837CB64A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59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6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35FF-B4EB-1A0F-E5D9-81770D58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9A1E-FB2C-80E7-5F22-B328D6A21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02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25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972B-4AFE-F574-8967-5C0E8219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210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321F-F1E2-9C2D-2482-6E248758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255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31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E84B-3B69-B62D-3745-078E03A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16BA-E450-B3AA-38DB-5965FD1F1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4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D34EA-5721-9F87-E935-075704D10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742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FB2-22FE-2A7C-2B6C-090E77AC5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0C08-072E-5774-7FF6-4F1D9523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7518F-126E-A90A-15F7-0389731BC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67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15776-B2AF-F8A1-18D4-3E8274C77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170D6-099D-CDB7-A893-DD2C5219B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67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6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37C6-2336-C0AF-C70D-D9F751CF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881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7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2714-AF0E-F880-CA06-133EEC20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CD99-0E9C-C9BD-2554-16315558A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4725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36247-6D99-240D-73A0-50CD8E760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026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39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5A07-28F0-6EA1-070E-6B6C924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8FCE9-A89A-4775-6499-75DD88D5E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4550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5A4BC-5B64-AD71-F14D-844AECDCF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85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7000" t="4000" r="6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B1F6A-30BA-B73D-AEB4-EE89F4FF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8F901-3562-EFF7-2038-263B86DB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FE67E-E0A6-97DA-DCAB-EB5D6B496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6190-E460-465D-B4C4-3F05B1F3126A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DA066-9DD7-9866-0440-204FA4FCF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2F93-360A-5C9F-41EF-629BFE89C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38CB-8CAA-4DA4-A717-7BF842C6CB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488D14-44F8-AD12-946A-7776CD1EF82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3151"/>
            <a:ext cx="12192000" cy="126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 Black" panose="020B09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4961-1D26-33F7-6294-3F06D6492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601" y="921328"/>
            <a:ext cx="10718799" cy="2387600"/>
          </a:xfrm>
        </p:spPr>
        <p:txBody>
          <a:bodyPr/>
          <a:lstStyle/>
          <a:p>
            <a:r>
              <a:rPr lang="en-US" u="sng" dirty="0"/>
              <a:t>AIMS Redesign Subcommittee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F2D72-C2C7-CA98-D4DB-E9E980715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3893" y="3539547"/>
            <a:ext cx="6788726" cy="1655762"/>
          </a:xfrm>
        </p:spPr>
        <p:txBody>
          <a:bodyPr/>
          <a:lstStyle/>
          <a:p>
            <a:r>
              <a:rPr lang="en-US"/>
              <a:t>August 7</a:t>
            </a:r>
            <a:r>
              <a:rPr lang="en-US" baseline="30000"/>
              <a:t>th</a:t>
            </a:r>
            <a:r>
              <a:rPr lang="en-US" dirty="0"/>
              <a:t>, 2023</a:t>
            </a:r>
          </a:p>
          <a:p>
            <a:r>
              <a:rPr lang="en-US" dirty="0"/>
              <a:t>Full-Committee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272428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175E58-3C9D-7B4F-5F05-741EACA78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529" y="296563"/>
            <a:ext cx="3974430" cy="5075538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Agenda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3534424-4125-54BF-8C03-0C887260B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8516" y="296563"/>
            <a:ext cx="4287982" cy="507553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Recap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Miscellaneous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Dual-Credit/Dual-Enrollment Variables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Graduate Students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CDF00C1-B663-A177-F866-CE558091672D}"/>
              </a:ext>
            </a:extLst>
          </p:cNvPr>
          <p:cNvSpPr/>
          <p:nvPr/>
        </p:nvSpPr>
        <p:spPr>
          <a:xfrm>
            <a:off x="5009271" y="1034933"/>
            <a:ext cx="1043709" cy="3598796"/>
          </a:xfrm>
          <a:prstGeom prst="leftBrace">
            <a:avLst>
              <a:gd name="adj1" fmla="val 33997"/>
              <a:gd name="adj2" fmla="val 50000"/>
            </a:avLst>
          </a:prstGeom>
          <a:ln w="127000" cap="sq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0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609599"/>
            <a:ext cx="7848600" cy="47625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u="sng" dirty="0"/>
              <a:t>July 17</a:t>
            </a:r>
            <a:r>
              <a:rPr lang="en-US" sz="3600" u="sng" baseline="30000" dirty="0"/>
              <a:t>th</a:t>
            </a:r>
            <a:r>
              <a:rPr lang="en-US" sz="3600" u="sng" dirty="0"/>
              <a:t> Meeting Recap</a:t>
            </a:r>
          </a:p>
          <a:p>
            <a:pPr marL="346075" indent="-346075"/>
            <a:r>
              <a:rPr lang="en-US" dirty="0"/>
              <a:t>Pacing</a:t>
            </a:r>
          </a:p>
          <a:p>
            <a:pPr marL="803275" lvl="1" indent="-346075"/>
            <a:r>
              <a:rPr lang="en-US" dirty="0"/>
              <a:t>Spring survey due date = May 8</a:t>
            </a:r>
            <a:r>
              <a:rPr lang="en-US" baseline="30000" dirty="0"/>
              <a:t>th</a:t>
            </a:r>
            <a:r>
              <a:rPr lang="en-US" dirty="0"/>
              <a:t>.</a:t>
            </a:r>
            <a:endParaRPr lang="en-US" b="1" dirty="0"/>
          </a:p>
          <a:p>
            <a:pPr marL="803275" lvl="1" indent="-346075"/>
            <a:r>
              <a:rPr lang="en-US" dirty="0"/>
              <a:t>Annual report responsibilities will </a:t>
            </a:r>
            <a:r>
              <a:rPr lang="en-US" b="1" u="sng" dirty="0"/>
              <a:t>not</a:t>
            </a:r>
            <a:r>
              <a:rPr lang="en-US" b="1" dirty="0"/>
              <a:t> </a:t>
            </a:r>
            <a:r>
              <a:rPr lang="en-US" dirty="0"/>
              <a:t>be spread out throughout the year</a:t>
            </a:r>
          </a:p>
          <a:p>
            <a:pPr marL="346075" indent="-346075"/>
            <a:r>
              <a:rPr lang="en-US" dirty="0"/>
              <a:t> ISF/FTE Calculations</a:t>
            </a:r>
          </a:p>
          <a:p>
            <a:pPr marL="803275" lvl="1" indent="-346075"/>
            <a:r>
              <a:rPr lang="en-US" dirty="0"/>
              <a:t>Will survey institutions regarding </a:t>
            </a:r>
            <a:r>
              <a:rPr lang="en-US" b="1" dirty="0"/>
              <a:t>non-federally recognized </a:t>
            </a:r>
            <a:r>
              <a:rPr lang="en-US" dirty="0"/>
              <a:t>indigenous students</a:t>
            </a:r>
            <a:r>
              <a:rPr lang="en-US" b="1" dirty="0"/>
              <a:t> </a:t>
            </a:r>
          </a:p>
          <a:p>
            <a:pPr marL="803275" lvl="1" indent="-346075"/>
            <a:r>
              <a:rPr lang="en-US" b="1" dirty="0"/>
              <a:t>Dual-credit/enrolled students</a:t>
            </a:r>
            <a:r>
              <a:rPr lang="en-US" dirty="0"/>
              <a:t> = Non-Degree Seeking + separate tab</a:t>
            </a:r>
          </a:p>
          <a:p>
            <a:pPr marL="803275" lvl="1" indent="-346075"/>
            <a:r>
              <a:rPr lang="en-US" b="1" dirty="0"/>
              <a:t>Awards, diplomas, endorsements, and students only auditing courses </a:t>
            </a:r>
            <a:r>
              <a:rPr lang="en-US" dirty="0"/>
              <a:t>= Non-Degree Seeking</a:t>
            </a:r>
          </a:p>
          <a:p>
            <a:pPr marL="346075" indent="-346075"/>
            <a:r>
              <a:rPr lang="en-US" dirty="0"/>
              <a:t>Covid-19 Supplemental Tab</a:t>
            </a:r>
          </a:p>
          <a:p>
            <a:pPr marL="803275" lvl="1" indent="-346075"/>
            <a:r>
              <a:rPr lang="en-US" dirty="0"/>
              <a:t>Will sunset this year</a:t>
            </a:r>
          </a:p>
          <a:p>
            <a:pPr marL="346075" indent="-346075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A67CD8-BC77-FAF6-78D1-A10493AF149D}"/>
              </a:ext>
            </a:extLst>
          </p:cNvPr>
          <p:cNvSpPr txBox="1">
            <a:spLocks/>
          </p:cNvSpPr>
          <p:nvPr/>
        </p:nvSpPr>
        <p:spPr>
          <a:xfrm>
            <a:off x="180753" y="535199"/>
            <a:ext cx="2328531" cy="32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/>
                </a:solidFill>
              </a:rPr>
              <a:t>Recap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Misc.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Dual-Credit / Dual-Enrollment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144221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373834"/>
            <a:ext cx="7848600" cy="4849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Miscellaneous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2400" b="1" u="sng" dirty="0"/>
              <a:t>ISC/FTE Calculations</a:t>
            </a:r>
            <a:endParaRPr lang="en-US" sz="1600" b="1" dirty="0"/>
          </a:p>
          <a:p>
            <a:r>
              <a:rPr lang="en-US" sz="2400" dirty="0"/>
              <a:t>Do institutions use annual unduplicated headcount numbers?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Programs</a:t>
            </a:r>
          </a:p>
          <a:p>
            <a:r>
              <a:rPr lang="en-US" sz="2400" dirty="0"/>
              <a:t>Is there a desire to continue listing non-degree/certificate credentials (awards, diplomas, endorsements, and technical </a:t>
            </a:r>
            <a:r>
              <a:rPr lang="en-US" sz="2400" dirty="0" err="1"/>
              <a:t>diplomal</a:t>
            </a:r>
            <a:r>
              <a:rPr lang="en-US" sz="2400" dirty="0"/>
              <a:t>) on program list?</a:t>
            </a:r>
          </a:p>
          <a:p>
            <a:endParaRPr lang="en-US" sz="16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054869D-D976-E5F5-A620-2D78DE6D7687}"/>
              </a:ext>
            </a:extLst>
          </p:cNvPr>
          <p:cNvSpPr txBox="1">
            <a:spLocks/>
          </p:cNvSpPr>
          <p:nvPr/>
        </p:nvSpPr>
        <p:spPr>
          <a:xfrm>
            <a:off x="180753" y="535199"/>
            <a:ext cx="2328531" cy="32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Recap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/>
                </a:solidFill>
              </a:rPr>
              <a:t>Misc.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Dual-Credit / Dual-Enrollment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330827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535198"/>
            <a:ext cx="7848600" cy="2599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u="sng" dirty="0"/>
              <a:t>Dual-Credit/Dual-Enrolled Variables</a:t>
            </a:r>
          </a:p>
          <a:p>
            <a:r>
              <a:rPr lang="en-US" dirty="0"/>
              <a:t>Variables to include on Dual Credit/Enrolled Tab?</a:t>
            </a:r>
          </a:p>
          <a:p>
            <a:r>
              <a:rPr lang="en-US" dirty="0"/>
              <a:t>Information currently collected for first time students/general student population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Variables from First Time Entering/General Student Pop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4DA609-05E6-513C-A2E4-F3D781EADA76}"/>
              </a:ext>
            </a:extLst>
          </p:cNvPr>
          <p:cNvSpPr txBox="1"/>
          <p:nvPr/>
        </p:nvSpPr>
        <p:spPr>
          <a:xfrm>
            <a:off x="3669030" y="3134939"/>
            <a:ext cx="7578090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AI/AN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Dependent Status (children, marriage,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First Generation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Residence (Reservation, In-State/Out-of-State)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Financial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Head Start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C532F-11EF-3667-D95E-08113CF03613}"/>
              </a:ext>
            </a:extLst>
          </p:cNvPr>
          <p:cNvSpPr txBox="1">
            <a:spLocks/>
          </p:cNvSpPr>
          <p:nvPr/>
        </p:nvSpPr>
        <p:spPr>
          <a:xfrm>
            <a:off x="180753" y="535199"/>
            <a:ext cx="2328531" cy="32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Recap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Misc.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/>
                </a:solidFill>
              </a:rPr>
              <a:t>Dual-Credit / Dual-Enrollment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161312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3B7D-03D3-85AB-3E72-057B0225BEA9}"/>
              </a:ext>
            </a:extLst>
          </p:cNvPr>
          <p:cNvSpPr/>
          <p:nvPr/>
        </p:nvSpPr>
        <p:spPr>
          <a:xfrm>
            <a:off x="0" y="0"/>
            <a:ext cx="2679405" cy="5615940"/>
          </a:xfrm>
          <a:prstGeom prst="rect">
            <a:avLst/>
          </a:prstGeom>
          <a:solidFill>
            <a:srgbClr val="3D8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D974A3-1E5C-655F-BE22-566E1122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535198"/>
            <a:ext cx="7848600" cy="2893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/>
              <a:t>Graduate Student Variables</a:t>
            </a:r>
          </a:p>
          <a:p>
            <a:r>
              <a:rPr lang="en-US" sz="2400" dirty="0"/>
              <a:t>Tabs where splitting graduate students could make sense</a:t>
            </a:r>
          </a:p>
          <a:p>
            <a:r>
              <a:rPr lang="en-US" sz="2400" dirty="0"/>
              <a:t>Create its own tab for demographic information (e.g., dual-enrolled/dual credit)?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600" dirty="0"/>
              <a:t>Variables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4DA609-05E6-513C-A2E4-F3D781EADA76}"/>
              </a:ext>
            </a:extLst>
          </p:cNvPr>
          <p:cNvSpPr txBox="1"/>
          <p:nvPr/>
        </p:nvSpPr>
        <p:spPr>
          <a:xfrm>
            <a:off x="3669030" y="3417570"/>
            <a:ext cx="757809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Retention, Graduation, Persist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Distance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DE94-DF96-789A-5587-E31479D7127D}"/>
              </a:ext>
            </a:extLst>
          </p:cNvPr>
          <p:cNvSpPr txBox="1">
            <a:spLocks/>
          </p:cNvSpPr>
          <p:nvPr/>
        </p:nvSpPr>
        <p:spPr>
          <a:xfrm>
            <a:off x="180753" y="535199"/>
            <a:ext cx="2328531" cy="329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Recap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Misc.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>
                    <a:alpha val="45000"/>
                  </a:schemeClr>
                </a:solidFill>
              </a:rPr>
              <a:t>Dual-Credit / Dual-Enrollment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bg1"/>
                </a:solidFill>
              </a:rPr>
              <a:t>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145421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96CF-446E-62D0-2A0F-2350BD9F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93E90-8709-FE21-AAC2-7D660E64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Codebook and Qualtrics Translation Working Group Meetings</a:t>
            </a:r>
          </a:p>
          <a:p>
            <a:r>
              <a:rPr lang="en-US" dirty="0"/>
              <a:t>Qualtrics Variable Usefulness Survey</a:t>
            </a:r>
          </a:p>
          <a:p>
            <a:r>
              <a:rPr lang="en-US" dirty="0"/>
              <a:t>Next Month’s Focus:</a:t>
            </a:r>
          </a:p>
          <a:p>
            <a:pPr lvl="1"/>
            <a:r>
              <a:rPr lang="en-US" dirty="0"/>
              <a:t>PDP Overlap</a:t>
            </a:r>
          </a:p>
          <a:p>
            <a:pPr lvl="1"/>
            <a:r>
              <a:rPr lang="en-US" dirty="0"/>
              <a:t>Existing Variable Review</a:t>
            </a:r>
          </a:p>
          <a:p>
            <a:pPr lvl="1"/>
            <a:r>
              <a:rPr lang="en-US" dirty="0"/>
              <a:t>New Variable Discussion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092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niversary Powerpoint50 .pptx" id="{1F9F36B6-08C3-4D32-80C1-61715B1C6D4A}" vid="{3633BBDC-DA1C-4299-A141-C1D57E2D7D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B75D244D3164486FE6D9C09AE4B6A" ma:contentTypeVersion="5" ma:contentTypeDescription="Create a new document." ma:contentTypeScope="" ma:versionID="3079b02066d05e62e5afdb92863db4fc">
  <xsd:schema xmlns:xsd="http://www.w3.org/2001/XMLSchema" xmlns:xs="http://www.w3.org/2001/XMLSchema" xmlns:p="http://schemas.microsoft.com/office/2006/metadata/properties" xmlns:ns1="http://schemas.microsoft.com/sharepoint/v3" xmlns:ns2="25511ad5-2ebc-43e2-8c8c-359b1c6e6498" xmlns:ns3="f3f98e1a-03e1-444f-a0a1-a16a2d2cfef8" xmlns:ns4="d30df12c-fc41-4efa-87d3-dfff49dcf3c4" targetNamespace="http://schemas.microsoft.com/office/2006/metadata/properties" ma:root="true" ma:fieldsID="e4ef05f9540eaa8007d056a3603a1554" ns1:_="" ns2:_="" ns3:_="" ns4:_="">
    <xsd:import namespace="http://schemas.microsoft.com/sharepoint/v3"/>
    <xsd:import namespace="25511ad5-2ebc-43e2-8c8c-359b1c6e6498"/>
    <xsd:import namespace="f3f98e1a-03e1-444f-a0a1-a16a2d2cfef8"/>
    <xsd:import namespace="d30df12c-fc41-4efa-87d3-dfff49dcf3c4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ate_x0020_Posted" minOccurs="0"/>
                <xsd:element ref="ns3:SharedWithUsers" minOccurs="0"/>
                <xsd:element ref="ns1:URL" minOccurs="0"/>
                <xsd:element ref="ns4:Web_x0020_Pag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11ad5-2ebc-43e2-8c8c-359b1c6e6498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/>
      </xsd:simpleType>
    </xsd:element>
    <xsd:element name="Date_x0020_Posted" ma:index="9" nillable="true" ma:displayName="Date Posted" ma:default="[today]" ma:format="DateOnly" ma:internalName="Date_x0020_Pos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98e1a-03e1-444f-a0a1-a16a2d2cf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df12c-fc41-4efa-87d3-dfff49dcf3c4" elementFormDefault="qualified">
    <xsd:import namespace="http://schemas.microsoft.com/office/2006/documentManagement/types"/>
    <xsd:import namespace="http://schemas.microsoft.com/office/infopath/2007/PartnerControls"/>
    <xsd:element name="Web_x0020_Page_x0020_Name" ma:index="12" nillable="true" ma:displayName="Web Page Name" ma:internalName="Web_x0020_Pag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b_x0020_Page_x0020_Name xmlns="d30df12c-fc41-4efa-87d3-dfff49dcf3c4" xsi:nil="true"/>
    <Date_x0020_Posted xmlns="25511ad5-2ebc-43e2-8c8c-359b1c6e6498">2023-08-07T04:00:00+00:00</Date_x0020_Posted>
    <URL xmlns="http://schemas.microsoft.com/sharepoint/v3">
      <Url xsi:nil="true"/>
      <Description xsi:nil="true"/>
    </URL>
    <Document_x0020_Description xmlns="25511ad5-2ebc-43e2-8c8c-359b1c6e649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BACB75-7A7F-4A56-B0DF-386750576E06}"/>
</file>

<file path=customXml/itemProps2.xml><?xml version="1.0" encoding="utf-8"?>
<ds:datastoreItem xmlns:ds="http://schemas.openxmlformats.org/officeDocument/2006/customXml" ds:itemID="{A0084B0B-9887-45F4-BED6-1D3ECAFD2385}">
  <ds:schemaRefs>
    <ds:schemaRef ds:uri="29e5e8b5-a1c8-41b4-8016-68395547961c"/>
    <ds:schemaRef ds:uri="http://schemas.microsoft.com/office/2006/documentManagement/types"/>
    <ds:schemaRef ds:uri="http://schemas.openxmlformats.org/package/2006/metadata/core-properties"/>
    <ds:schemaRef ds:uri="5adcec62-9083-44d8-a0a8-4469fda79e37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2E79FB3-3B1D-4844-A7C7-80D2B98016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12324</TotalTime>
  <Words>292</Words>
  <Application>Microsoft Office PowerPoint</Application>
  <PresentationFormat>Widescreen</PresentationFormat>
  <Paragraphs>74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Myriad Pro Black</vt:lpstr>
      <vt:lpstr>1_Office Theme</vt:lpstr>
      <vt:lpstr>AIMS Redesign Subcommittee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Redesign Subcommittee</dc:title>
  <dc:creator>Wells Ling</dc:creator>
  <cp:lastModifiedBy>Wells Ling</cp:lastModifiedBy>
  <cp:revision>4</cp:revision>
  <dcterms:created xsi:type="dcterms:W3CDTF">2023-05-09T13:38:18Z</dcterms:created>
  <dcterms:modified xsi:type="dcterms:W3CDTF">2023-08-07T16:11:53Z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0x010100777B75D244D3164486FE6D9C09AE4B6A</vt:lpwstr>
  </property>
  <property fmtid="{D5CDD505-2E9C-101B-9397-08002B2CF9AE}" pid="3" name="MediaServiceImageTags">
    <vt:lpwstr/>
  </property>
</Properties>
</file>