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2"/>
  </p:notesMasterIdLst>
  <p:sldIdLst>
    <p:sldId id="269" r:id="rId5"/>
    <p:sldId id="257" r:id="rId6"/>
    <p:sldId id="264" r:id="rId7"/>
    <p:sldId id="287" r:id="rId8"/>
    <p:sldId id="288" r:id="rId9"/>
    <p:sldId id="289" r:id="rId10"/>
    <p:sldId id="268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79056" autoAdjust="0"/>
  </p:normalViewPr>
  <p:slideViewPr>
    <p:cSldViewPr snapToGrid="0">
      <p:cViewPr varScale="1">
        <p:scale>
          <a:sx n="84" d="100"/>
          <a:sy n="84" d="100"/>
        </p:scale>
        <p:origin x="82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ells Ling" userId="20d17aaf-1abe-4c72-b11a-c280d1f41c39" providerId="ADAL" clId="{0EFE420F-A72D-468F-9BD8-30E81D023B4A}"/>
    <pc:docChg chg="custSel modSld">
      <pc:chgData name="Wells Ling" userId="20d17aaf-1abe-4c72-b11a-c280d1f41c39" providerId="ADAL" clId="{0EFE420F-A72D-468F-9BD8-30E81D023B4A}" dt="2023-08-07T16:11:48.399" v="7" actId="368"/>
      <pc:docMkLst>
        <pc:docMk/>
      </pc:docMkLst>
      <pc:sldChg chg="modNotes">
        <pc:chgData name="Wells Ling" userId="20d17aaf-1abe-4c72-b11a-c280d1f41c39" providerId="ADAL" clId="{0EFE420F-A72D-468F-9BD8-30E81D023B4A}" dt="2023-08-07T16:11:48.369" v="1" actId="368"/>
        <pc:sldMkLst>
          <pc:docMk/>
          <pc:sldMk cId="1442210539" sldId="264"/>
        </pc:sldMkLst>
      </pc:sldChg>
      <pc:sldChg chg="modNotes">
        <pc:chgData name="Wells Ling" userId="20d17aaf-1abe-4c72-b11a-c280d1f41c39" providerId="ADAL" clId="{0EFE420F-A72D-468F-9BD8-30E81D023B4A}" dt="2023-08-07T16:11:48.399" v="7" actId="368"/>
        <pc:sldMkLst>
          <pc:docMk/>
          <pc:sldMk cId="2005809200" sldId="268"/>
        </pc:sldMkLst>
      </pc:sldChg>
      <pc:sldChg chg="modNotes">
        <pc:chgData name="Wells Ling" userId="20d17aaf-1abe-4c72-b11a-c280d1f41c39" providerId="ADAL" clId="{0EFE420F-A72D-468F-9BD8-30E81D023B4A}" dt="2023-08-07T16:11:48.379" v="3" actId="368"/>
        <pc:sldMkLst>
          <pc:docMk/>
          <pc:sldMk cId="3308274564" sldId="287"/>
        </pc:sldMkLst>
      </pc:sldChg>
      <pc:sldChg chg="modNotes">
        <pc:chgData name="Wells Ling" userId="20d17aaf-1abe-4c72-b11a-c280d1f41c39" providerId="ADAL" clId="{0EFE420F-A72D-468F-9BD8-30E81D023B4A}" dt="2023-08-07T16:11:48.389" v="5" actId="368"/>
        <pc:sldMkLst>
          <pc:docMk/>
          <pc:sldMk cId="1454217691" sldId="289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B91495-AC70-4A66-8EA6-820E7429E48F}" type="datetimeFigureOut">
              <a:rPr lang="en-US" smtClean="0"/>
              <a:t>8/7/2023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AD1A72-BBB3-4A7D-9F29-248C66A09C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64516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EFE3B90-07E6-40F1-8A94-E2A7959708D8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021939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EFE3B90-07E6-40F1-8A94-E2A7959708D8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804296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u="non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EFE3B90-07E6-40F1-8A94-E2A7959708D8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3942029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EFE3B90-07E6-40F1-8A94-E2A7959708D8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1356241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EFE3B90-07E6-40F1-8A94-E2A7959708D8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79889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D27610-4C9D-3EB4-4B98-E07D33C6F9D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E7A4A3C-A6F5-2C72-E051-CD878C1B1B9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0105837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2AC6AA-FD8F-2D6E-8734-D7002F141C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7EEEE4C-D759-AD8A-4C3C-1BD3A08C005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3581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5519476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842223A-95DC-12C1-C160-3A206935691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05972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C3D0E9D-1156-88F7-828C-E837CB64A29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05972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9496207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EC35FF-B4EB-1A0F-E5D9-81770D58D5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B89A1E-FB2C-80E7-5F22-B328D6A211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5025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025589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F5972B-4AFE-F574-8967-5C0E8219F9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8210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DAC321F-F1E2-9C2D-2482-6E248758BC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352559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733179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BCE84B-3B69-B62D-3745-078E03A670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8D16BA-E450-B3AA-38DB-5965FD1F14C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35464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B5D34EA-5721-9F87-E935-075704D101B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35464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0974227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3D4FB2-22FE-2A7C-2B6C-090E77AC57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13C0C08-072E-5774-7FF6-4F1D95232A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EF7518F-126E-A90A-15F7-0389731BCE2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28670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3815776-B2AF-F8A1-18D4-3E8274C7714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20170D6-099D-CDB7-A893-DD2C5219BC5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28670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9136973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0A37C6-2336-C0AF-C70D-D9F751CF4B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6688158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564719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C22714-AF0E-F880-CA06-133EEC2075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0CCD99-0E9C-C9BD-2554-16315558A0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6"/>
            <a:ext cx="6172200" cy="447259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1D36247-6D99-240D-73A0-50CD8E760E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402623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773946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D35A07-28F0-6EA1-070E-6B6C92411E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1F8FCE9-A89A-4775-6499-75DD88D5E7B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45501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A45A4BC-5B64-AD71-F14D-844AECDCFFE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38503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82178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5000"/>
            <a:lum/>
          </a:blip>
          <a:srcRect/>
          <a:stretch>
            <a:fillRect l="7000" t="4000" r="6000" b="-4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8BB1F6A-30BA-B73D-AEB4-EE89F4FFB1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708F901-3562-EFF7-2038-263B86DB0F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EFE67E-E0A6-97DA-DCAB-EB5D6B496E6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226190-E460-465D-B4C4-3F05B1F3126A}" type="datetimeFigureOut">
              <a:rPr lang="en-US" smtClean="0"/>
              <a:t>8/7/2023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3DA066-9DD7-9866-0440-204FA4FCFE5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352F93-360A-5C9F-41EF-629BFE89CAB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D438CB-8CAA-4DA4-A717-7BF842C6CB60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F6488D14-44F8-AD12-946A-7776CD1EF827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593151"/>
            <a:ext cx="12192000" cy="12648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07867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Myriad Pro Black" panose="020B0903030403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Myriad Pro" panose="020B0503030403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Myriad Pro" panose="020B0503030403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Myriad Pro" panose="020B0503030403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Myriad Pro" panose="020B0503030403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Myriad Pro" panose="020B0503030403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674961-1D26-33F7-6294-3F06D6492DD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36601" y="921328"/>
            <a:ext cx="10718799" cy="2387600"/>
          </a:xfrm>
        </p:spPr>
        <p:txBody>
          <a:bodyPr/>
          <a:lstStyle/>
          <a:p>
            <a:r>
              <a:rPr lang="en-US" u="sng" dirty="0"/>
              <a:t>AIMS Redesign Subcommittee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10F2D72-C2C7-CA98-D4DB-E9E9807159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23893" y="3539547"/>
            <a:ext cx="6788726" cy="1655762"/>
          </a:xfrm>
        </p:spPr>
        <p:txBody>
          <a:bodyPr/>
          <a:lstStyle/>
          <a:p>
            <a:r>
              <a:rPr lang="en-US"/>
              <a:t>August 7</a:t>
            </a:r>
            <a:r>
              <a:rPr lang="en-US" baseline="30000"/>
              <a:t>th</a:t>
            </a:r>
            <a:r>
              <a:rPr lang="en-US" dirty="0"/>
              <a:t>, 2023</a:t>
            </a:r>
          </a:p>
          <a:p>
            <a:r>
              <a:rPr lang="en-US" dirty="0"/>
              <a:t>Full-Committee Meeting</a:t>
            </a:r>
          </a:p>
        </p:txBody>
      </p:sp>
    </p:spTree>
    <p:extLst>
      <p:ext uri="{BB962C8B-B14F-4D97-AF65-F5344CB8AC3E}">
        <p14:creationId xmlns:p14="http://schemas.microsoft.com/office/powerpoint/2010/main" val="27242864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3F175E58-3C9D-7B4F-5F05-741EACA78CB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81529" y="296563"/>
            <a:ext cx="3974430" cy="5075538"/>
          </a:xfrm>
        </p:spPr>
        <p:txBody>
          <a:bodyPr anchor="ctr">
            <a:normAutofit/>
          </a:bodyPr>
          <a:lstStyle/>
          <a:p>
            <a:pPr marL="0" indent="0" algn="r">
              <a:buNone/>
            </a:pPr>
            <a:r>
              <a:rPr lang="en-US" sz="4000" b="1" dirty="0">
                <a:solidFill>
                  <a:schemeClr val="accent5">
                    <a:lumMod val="75000"/>
                  </a:schemeClr>
                </a:solidFill>
              </a:rPr>
              <a:t>Agenda</a:t>
            </a:r>
            <a:endParaRPr lang="en-US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B3534424-4125-54BF-8C03-0C887260BB3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568516" y="296563"/>
            <a:ext cx="4287982" cy="5075537"/>
          </a:xfrm>
        </p:spPr>
        <p:txBody>
          <a:bodyPr anchor="ctr">
            <a:normAutofit/>
          </a:bodyPr>
          <a:lstStyle/>
          <a:p>
            <a:pPr marL="0" indent="0">
              <a:spcAft>
                <a:spcPts val="1200"/>
              </a:spcAft>
              <a:buNone/>
            </a:pPr>
            <a:r>
              <a:rPr lang="en-US" sz="3200" dirty="0">
                <a:solidFill>
                  <a:schemeClr val="accent5">
                    <a:lumMod val="75000"/>
                  </a:schemeClr>
                </a:solidFill>
              </a:rPr>
              <a:t>Recap</a:t>
            </a:r>
          </a:p>
          <a:p>
            <a:pPr marL="0" indent="0">
              <a:spcAft>
                <a:spcPts val="1200"/>
              </a:spcAft>
              <a:buNone/>
            </a:pPr>
            <a:r>
              <a:rPr lang="en-US" sz="3200" dirty="0">
                <a:solidFill>
                  <a:schemeClr val="accent5">
                    <a:lumMod val="75000"/>
                  </a:schemeClr>
                </a:solidFill>
              </a:rPr>
              <a:t>Miscellaneous</a:t>
            </a:r>
          </a:p>
          <a:p>
            <a:pPr marL="0" indent="0">
              <a:spcAft>
                <a:spcPts val="1200"/>
              </a:spcAft>
              <a:buNone/>
            </a:pPr>
            <a:r>
              <a:rPr lang="en-US" sz="3200" dirty="0">
                <a:solidFill>
                  <a:schemeClr val="accent5">
                    <a:lumMod val="75000"/>
                  </a:schemeClr>
                </a:solidFill>
              </a:rPr>
              <a:t>Dual-Credit/Dual-Enrollment Variables</a:t>
            </a:r>
          </a:p>
          <a:p>
            <a:pPr marL="0" indent="0">
              <a:spcAft>
                <a:spcPts val="1200"/>
              </a:spcAft>
              <a:buNone/>
            </a:pPr>
            <a:r>
              <a:rPr lang="en-US" sz="3200" dirty="0">
                <a:solidFill>
                  <a:schemeClr val="accent5">
                    <a:lumMod val="75000"/>
                  </a:schemeClr>
                </a:solidFill>
              </a:rPr>
              <a:t>Graduate Students</a:t>
            </a:r>
          </a:p>
        </p:txBody>
      </p:sp>
      <p:sp>
        <p:nvSpPr>
          <p:cNvPr id="9" name="Left Brace 8">
            <a:extLst>
              <a:ext uri="{FF2B5EF4-FFF2-40B4-BE49-F238E27FC236}">
                <a16:creationId xmlns:a16="http://schemas.microsoft.com/office/drawing/2014/main" id="{6CDF00C1-B663-A177-F866-CE558091672D}"/>
              </a:ext>
            </a:extLst>
          </p:cNvPr>
          <p:cNvSpPr/>
          <p:nvPr/>
        </p:nvSpPr>
        <p:spPr>
          <a:xfrm>
            <a:off x="5009271" y="1034933"/>
            <a:ext cx="1043709" cy="3598796"/>
          </a:xfrm>
          <a:prstGeom prst="leftBrace">
            <a:avLst>
              <a:gd name="adj1" fmla="val 33997"/>
              <a:gd name="adj2" fmla="val 50000"/>
            </a:avLst>
          </a:prstGeom>
          <a:ln w="127000" cap="sq">
            <a:solidFill>
              <a:srgbClr val="FF0000"/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770646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FE143B7D-03D3-85AB-3E72-057B0225BEA9}"/>
              </a:ext>
            </a:extLst>
          </p:cNvPr>
          <p:cNvSpPr/>
          <p:nvPr/>
        </p:nvSpPr>
        <p:spPr>
          <a:xfrm>
            <a:off x="0" y="0"/>
            <a:ext cx="2679405" cy="5615940"/>
          </a:xfrm>
          <a:prstGeom prst="rect">
            <a:avLst/>
          </a:prstGeom>
          <a:solidFill>
            <a:srgbClr val="3D88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22D974A3-1E5C-655F-BE22-566E112207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505200" y="609599"/>
            <a:ext cx="7848600" cy="4762501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3600" u="sng" dirty="0"/>
              <a:t>July 17</a:t>
            </a:r>
            <a:r>
              <a:rPr lang="en-US" sz="3600" u="sng" baseline="30000" dirty="0"/>
              <a:t>th</a:t>
            </a:r>
            <a:r>
              <a:rPr lang="en-US" sz="3600" u="sng" dirty="0"/>
              <a:t> Meeting Recap</a:t>
            </a:r>
          </a:p>
          <a:p>
            <a:pPr marL="346075" indent="-346075"/>
            <a:r>
              <a:rPr lang="en-US" dirty="0"/>
              <a:t>Pacing</a:t>
            </a:r>
          </a:p>
          <a:p>
            <a:pPr marL="803275" lvl="1" indent="-346075"/>
            <a:r>
              <a:rPr lang="en-US" dirty="0"/>
              <a:t>Spring survey due date = May 8</a:t>
            </a:r>
            <a:r>
              <a:rPr lang="en-US" baseline="30000" dirty="0"/>
              <a:t>th</a:t>
            </a:r>
            <a:r>
              <a:rPr lang="en-US" dirty="0"/>
              <a:t>.</a:t>
            </a:r>
            <a:endParaRPr lang="en-US" b="1" dirty="0"/>
          </a:p>
          <a:p>
            <a:pPr marL="803275" lvl="1" indent="-346075"/>
            <a:r>
              <a:rPr lang="en-US" dirty="0"/>
              <a:t>Annual report responsibilities will </a:t>
            </a:r>
            <a:r>
              <a:rPr lang="en-US" b="1" u="sng" dirty="0"/>
              <a:t>not</a:t>
            </a:r>
            <a:r>
              <a:rPr lang="en-US" b="1" dirty="0"/>
              <a:t> </a:t>
            </a:r>
            <a:r>
              <a:rPr lang="en-US" dirty="0"/>
              <a:t>be spread out throughout the year</a:t>
            </a:r>
          </a:p>
          <a:p>
            <a:pPr marL="346075" indent="-346075"/>
            <a:r>
              <a:rPr lang="en-US" dirty="0"/>
              <a:t> ISF/FTE Calculations</a:t>
            </a:r>
          </a:p>
          <a:p>
            <a:pPr marL="803275" lvl="1" indent="-346075"/>
            <a:r>
              <a:rPr lang="en-US" dirty="0"/>
              <a:t>Will survey institutions regarding </a:t>
            </a:r>
            <a:r>
              <a:rPr lang="en-US" b="1" dirty="0"/>
              <a:t>non-federally recognized </a:t>
            </a:r>
            <a:r>
              <a:rPr lang="en-US" dirty="0"/>
              <a:t>indigenous students</a:t>
            </a:r>
            <a:r>
              <a:rPr lang="en-US" b="1" dirty="0"/>
              <a:t> </a:t>
            </a:r>
          </a:p>
          <a:p>
            <a:pPr marL="803275" lvl="1" indent="-346075"/>
            <a:r>
              <a:rPr lang="en-US" b="1" dirty="0"/>
              <a:t>Dual-credit/enrolled students</a:t>
            </a:r>
            <a:r>
              <a:rPr lang="en-US" dirty="0"/>
              <a:t> = Non-Degree Seeking + separate tab</a:t>
            </a:r>
          </a:p>
          <a:p>
            <a:pPr marL="803275" lvl="1" indent="-346075"/>
            <a:r>
              <a:rPr lang="en-US" b="1" dirty="0"/>
              <a:t>Awards, diplomas, endorsements, and students only auditing courses </a:t>
            </a:r>
            <a:r>
              <a:rPr lang="en-US" dirty="0"/>
              <a:t>= Non-Degree Seeking</a:t>
            </a:r>
          </a:p>
          <a:p>
            <a:pPr marL="346075" indent="-346075"/>
            <a:r>
              <a:rPr lang="en-US" dirty="0"/>
              <a:t>Covid-19 Supplemental Tab</a:t>
            </a:r>
          </a:p>
          <a:p>
            <a:pPr marL="803275" lvl="1" indent="-346075"/>
            <a:r>
              <a:rPr lang="en-US" dirty="0"/>
              <a:t>Will sunset this year</a:t>
            </a:r>
          </a:p>
          <a:p>
            <a:pPr marL="346075" indent="-346075"/>
            <a:endParaRPr lang="en-US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EEA67CD8-BC77-FAF6-78D1-A10493AF149D}"/>
              </a:ext>
            </a:extLst>
          </p:cNvPr>
          <p:cNvSpPr txBox="1">
            <a:spLocks/>
          </p:cNvSpPr>
          <p:nvPr/>
        </p:nvSpPr>
        <p:spPr>
          <a:xfrm>
            <a:off x="180753" y="535199"/>
            <a:ext cx="2328531" cy="329886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Myriad Pro" panose="020B0503030403020204" pitchFamily="34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Myriad Pro" panose="020B0503030403020204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Myriad Pro" panose="020B0503030403020204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Myriad Pro" panose="020B0503030403020204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Myriad Pro" panose="020B050303040302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Aft>
                <a:spcPts val="1200"/>
              </a:spcAft>
              <a:buNone/>
            </a:pPr>
            <a:r>
              <a:rPr lang="en-US" sz="2000" b="1" dirty="0">
                <a:solidFill>
                  <a:schemeClr val="bg1"/>
                </a:solidFill>
              </a:rPr>
              <a:t>Recap</a:t>
            </a:r>
          </a:p>
          <a:p>
            <a:pPr marL="0" indent="0">
              <a:spcAft>
                <a:spcPts val="1200"/>
              </a:spcAft>
              <a:buNone/>
            </a:pPr>
            <a:r>
              <a:rPr lang="en-US" sz="2000" b="1" dirty="0">
                <a:solidFill>
                  <a:schemeClr val="bg1">
                    <a:alpha val="45000"/>
                  </a:schemeClr>
                </a:solidFill>
              </a:rPr>
              <a:t>Misc.</a:t>
            </a:r>
          </a:p>
          <a:p>
            <a:pPr marL="0" indent="0">
              <a:spcAft>
                <a:spcPts val="1200"/>
              </a:spcAft>
              <a:buNone/>
            </a:pPr>
            <a:r>
              <a:rPr lang="en-US" sz="2000" b="1" dirty="0">
                <a:solidFill>
                  <a:schemeClr val="bg1">
                    <a:alpha val="45000"/>
                  </a:schemeClr>
                </a:solidFill>
              </a:rPr>
              <a:t>Dual-Credit / Dual-Enrollment</a:t>
            </a:r>
          </a:p>
          <a:p>
            <a:pPr marL="0" indent="0">
              <a:spcAft>
                <a:spcPts val="1200"/>
              </a:spcAft>
              <a:buNone/>
            </a:pPr>
            <a:r>
              <a:rPr lang="en-US" sz="2000" b="1" dirty="0">
                <a:solidFill>
                  <a:schemeClr val="bg1">
                    <a:alpha val="45000"/>
                  </a:schemeClr>
                </a:solidFill>
              </a:rPr>
              <a:t>Graduate Students</a:t>
            </a:r>
          </a:p>
        </p:txBody>
      </p:sp>
    </p:spTree>
    <p:extLst>
      <p:ext uri="{BB962C8B-B14F-4D97-AF65-F5344CB8AC3E}">
        <p14:creationId xmlns:p14="http://schemas.microsoft.com/office/powerpoint/2010/main" val="14422105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FE143B7D-03D3-85AB-3E72-057B0225BEA9}"/>
              </a:ext>
            </a:extLst>
          </p:cNvPr>
          <p:cNvSpPr/>
          <p:nvPr/>
        </p:nvSpPr>
        <p:spPr>
          <a:xfrm>
            <a:off x="0" y="0"/>
            <a:ext cx="2679405" cy="5615940"/>
          </a:xfrm>
          <a:prstGeom prst="rect">
            <a:avLst/>
          </a:prstGeom>
          <a:solidFill>
            <a:srgbClr val="3D88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22D974A3-1E5C-655F-BE22-566E112207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505200" y="373834"/>
            <a:ext cx="7848600" cy="48496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u="sng" dirty="0"/>
              <a:t>Miscellaneous</a:t>
            </a:r>
          </a:p>
          <a:p>
            <a:pPr marL="0" indent="0">
              <a:buNone/>
            </a:pPr>
            <a:endParaRPr lang="en-US" u="sng" dirty="0"/>
          </a:p>
          <a:p>
            <a:pPr marL="0" indent="0">
              <a:buNone/>
            </a:pPr>
            <a:r>
              <a:rPr lang="en-US" sz="2400" b="1" u="sng" dirty="0"/>
              <a:t>ISC/FTE Calculations</a:t>
            </a:r>
            <a:endParaRPr lang="en-US" sz="1600" b="1" dirty="0"/>
          </a:p>
          <a:p>
            <a:r>
              <a:rPr lang="en-US" sz="2400" dirty="0"/>
              <a:t>Do institutions use annual unduplicated headcount numbers?</a:t>
            </a:r>
          </a:p>
          <a:p>
            <a:endParaRPr lang="en-US" sz="2400" dirty="0"/>
          </a:p>
          <a:p>
            <a:pPr marL="0" indent="0">
              <a:buNone/>
            </a:pPr>
            <a:r>
              <a:rPr lang="en-US" sz="2400" b="1" u="sng" dirty="0"/>
              <a:t>Programs</a:t>
            </a:r>
          </a:p>
          <a:p>
            <a:r>
              <a:rPr lang="en-US" sz="2400" dirty="0"/>
              <a:t>Is there a desire to continue listing non-degree/certificate credentials (awards, diplomas, endorsements, and technical </a:t>
            </a:r>
            <a:r>
              <a:rPr lang="en-US" sz="2400" dirty="0" err="1"/>
              <a:t>diplomal</a:t>
            </a:r>
            <a:r>
              <a:rPr lang="en-US" sz="2400" dirty="0"/>
              <a:t>) on program list?</a:t>
            </a:r>
          </a:p>
          <a:p>
            <a:endParaRPr lang="en-US" sz="1600" dirty="0"/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C054869D-D976-E5F5-A620-2D78DE6D7687}"/>
              </a:ext>
            </a:extLst>
          </p:cNvPr>
          <p:cNvSpPr txBox="1">
            <a:spLocks/>
          </p:cNvSpPr>
          <p:nvPr/>
        </p:nvSpPr>
        <p:spPr>
          <a:xfrm>
            <a:off x="180753" y="535199"/>
            <a:ext cx="2328531" cy="329886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Myriad Pro" panose="020B0503030403020204" pitchFamily="34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Myriad Pro" panose="020B0503030403020204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Myriad Pro" panose="020B0503030403020204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Myriad Pro" panose="020B0503030403020204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Myriad Pro" panose="020B050303040302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Aft>
                <a:spcPts val="1200"/>
              </a:spcAft>
              <a:buNone/>
            </a:pPr>
            <a:r>
              <a:rPr lang="en-US" sz="2000" b="1" dirty="0">
                <a:solidFill>
                  <a:schemeClr val="bg1">
                    <a:alpha val="45000"/>
                  </a:schemeClr>
                </a:solidFill>
              </a:rPr>
              <a:t>Recap</a:t>
            </a:r>
          </a:p>
          <a:p>
            <a:pPr marL="0" indent="0">
              <a:spcAft>
                <a:spcPts val="1200"/>
              </a:spcAft>
              <a:buNone/>
            </a:pPr>
            <a:r>
              <a:rPr lang="en-US" sz="2000" b="1" dirty="0">
                <a:solidFill>
                  <a:schemeClr val="bg1"/>
                </a:solidFill>
              </a:rPr>
              <a:t>Misc.</a:t>
            </a:r>
          </a:p>
          <a:p>
            <a:pPr marL="0" indent="0">
              <a:spcAft>
                <a:spcPts val="1200"/>
              </a:spcAft>
              <a:buNone/>
            </a:pPr>
            <a:r>
              <a:rPr lang="en-US" sz="2000" b="1" dirty="0">
                <a:solidFill>
                  <a:schemeClr val="bg1">
                    <a:alpha val="45000"/>
                  </a:schemeClr>
                </a:solidFill>
              </a:rPr>
              <a:t>Dual-Credit / Dual-Enrollment</a:t>
            </a:r>
          </a:p>
          <a:p>
            <a:pPr marL="0" indent="0">
              <a:spcAft>
                <a:spcPts val="1200"/>
              </a:spcAft>
              <a:buNone/>
            </a:pPr>
            <a:r>
              <a:rPr lang="en-US" sz="2000" b="1" dirty="0">
                <a:solidFill>
                  <a:schemeClr val="bg1">
                    <a:alpha val="45000"/>
                  </a:schemeClr>
                </a:solidFill>
              </a:rPr>
              <a:t>Graduate Students</a:t>
            </a:r>
          </a:p>
        </p:txBody>
      </p:sp>
    </p:spTree>
    <p:extLst>
      <p:ext uri="{BB962C8B-B14F-4D97-AF65-F5344CB8AC3E}">
        <p14:creationId xmlns:p14="http://schemas.microsoft.com/office/powerpoint/2010/main" val="33082745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FE143B7D-03D3-85AB-3E72-057B0225BEA9}"/>
              </a:ext>
            </a:extLst>
          </p:cNvPr>
          <p:cNvSpPr/>
          <p:nvPr/>
        </p:nvSpPr>
        <p:spPr>
          <a:xfrm>
            <a:off x="0" y="0"/>
            <a:ext cx="2679405" cy="5615940"/>
          </a:xfrm>
          <a:prstGeom prst="rect">
            <a:avLst/>
          </a:prstGeom>
          <a:solidFill>
            <a:srgbClr val="3D88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22D974A3-1E5C-655F-BE22-566E112207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505200" y="535198"/>
            <a:ext cx="7848600" cy="2599741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3600" u="sng" dirty="0"/>
              <a:t>Dual-Credit/Dual-Enrolled Variables</a:t>
            </a:r>
          </a:p>
          <a:p>
            <a:r>
              <a:rPr lang="en-US" dirty="0"/>
              <a:t>Variables to include on Dual Credit/Enrolled Tab?</a:t>
            </a:r>
          </a:p>
          <a:p>
            <a:r>
              <a:rPr lang="en-US" dirty="0"/>
              <a:t>Information currently collected for first time students/general student population</a:t>
            </a: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600" dirty="0"/>
              <a:t>Variables from First Time Entering/General Student Pop</a:t>
            </a:r>
            <a:endParaRPr lang="en-US" sz="2400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B4DA609-05E6-513C-A2E4-F3D781EADA76}"/>
              </a:ext>
            </a:extLst>
          </p:cNvPr>
          <p:cNvSpPr txBox="1"/>
          <p:nvPr/>
        </p:nvSpPr>
        <p:spPr>
          <a:xfrm>
            <a:off x="3669030" y="3134939"/>
            <a:ext cx="7578090" cy="1938992"/>
          </a:xfrm>
          <a:prstGeom prst="rect">
            <a:avLst/>
          </a:prstGeom>
          <a:noFill/>
        </p:spPr>
        <p:txBody>
          <a:bodyPr wrap="square" numCol="2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Age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AI/AN Language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Dependent Status (children, marriage, etc.)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First Generation Status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Primary Residence (Reservation, In-State/Out-of-State)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Financial Background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Head Start Program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8C532F-11EF-3667-D95E-08113CF03613}"/>
              </a:ext>
            </a:extLst>
          </p:cNvPr>
          <p:cNvSpPr txBox="1">
            <a:spLocks/>
          </p:cNvSpPr>
          <p:nvPr/>
        </p:nvSpPr>
        <p:spPr>
          <a:xfrm>
            <a:off x="180753" y="535199"/>
            <a:ext cx="2328531" cy="329886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Myriad Pro" panose="020B0503030403020204" pitchFamily="34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Myriad Pro" panose="020B0503030403020204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Myriad Pro" panose="020B0503030403020204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Myriad Pro" panose="020B0503030403020204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Myriad Pro" panose="020B050303040302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Aft>
                <a:spcPts val="1200"/>
              </a:spcAft>
              <a:buNone/>
            </a:pPr>
            <a:r>
              <a:rPr lang="en-US" sz="2000" b="1" dirty="0">
                <a:solidFill>
                  <a:schemeClr val="bg1">
                    <a:alpha val="45000"/>
                  </a:schemeClr>
                </a:solidFill>
              </a:rPr>
              <a:t>Recap</a:t>
            </a:r>
          </a:p>
          <a:p>
            <a:pPr marL="0" indent="0">
              <a:spcAft>
                <a:spcPts val="1200"/>
              </a:spcAft>
              <a:buNone/>
            </a:pPr>
            <a:r>
              <a:rPr lang="en-US" sz="2000" b="1" dirty="0">
                <a:solidFill>
                  <a:schemeClr val="bg1">
                    <a:alpha val="45000"/>
                  </a:schemeClr>
                </a:solidFill>
              </a:rPr>
              <a:t>Misc.</a:t>
            </a:r>
          </a:p>
          <a:p>
            <a:pPr marL="0" indent="0">
              <a:spcAft>
                <a:spcPts val="1200"/>
              </a:spcAft>
              <a:buNone/>
            </a:pPr>
            <a:r>
              <a:rPr lang="en-US" sz="2000" b="1" dirty="0">
                <a:solidFill>
                  <a:schemeClr val="bg1"/>
                </a:solidFill>
              </a:rPr>
              <a:t>Dual-Credit / Dual-Enrollment</a:t>
            </a:r>
          </a:p>
          <a:p>
            <a:pPr marL="0" indent="0">
              <a:spcAft>
                <a:spcPts val="1200"/>
              </a:spcAft>
              <a:buNone/>
            </a:pPr>
            <a:r>
              <a:rPr lang="en-US" sz="2000" b="1" dirty="0">
                <a:solidFill>
                  <a:schemeClr val="bg1">
                    <a:alpha val="45000"/>
                  </a:schemeClr>
                </a:solidFill>
              </a:rPr>
              <a:t>Graduate Students</a:t>
            </a:r>
          </a:p>
        </p:txBody>
      </p:sp>
    </p:spTree>
    <p:extLst>
      <p:ext uri="{BB962C8B-B14F-4D97-AF65-F5344CB8AC3E}">
        <p14:creationId xmlns:p14="http://schemas.microsoft.com/office/powerpoint/2010/main" val="16131252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FE143B7D-03D3-85AB-3E72-057B0225BEA9}"/>
              </a:ext>
            </a:extLst>
          </p:cNvPr>
          <p:cNvSpPr/>
          <p:nvPr/>
        </p:nvSpPr>
        <p:spPr>
          <a:xfrm>
            <a:off x="0" y="0"/>
            <a:ext cx="2679405" cy="5615940"/>
          </a:xfrm>
          <a:prstGeom prst="rect">
            <a:avLst/>
          </a:prstGeom>
          <a:solidFill>
            <a:srgbClr val="3D88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22D974A3-1E5C-655F-BE22-566E112207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505200" y="535198"/>
            <a:ext cx="7848600" cy="289380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3600" u="sng" dirty="0"/>
              <a:t>Graduate Student Variables</a:t>
            </a:r>
          </a:p>
          <a:p>
            <a:r>
              <a:rPr lang="en-US" sz="2400" dirty="0"/>
              <a:t>Tabs where splitting graduate students could make sense</a:t>
            </a:r>
          </a:p>
          <a:p>
            <a:r>
              <a:rPr lang="en-US" sz="2400" dirty="0"/>
              <a:t>Create its own tab for demographic information (e.g., dual-enrolled/dual credit)?</a:t>
            </a:r>
          </a:p>
          <a:p>
            <a:endParaRPr lang="en-US" sz="2400" dirty="0"/>
          </a:p>
          <a:p>
            <a:pPr marL="0" indent="0">
              <a:buNone/>
            </a:pPr>
            <a:r>
              <a:rPr lang="en-US" sz="2600" dirty="0"/>
              <a:t>Variables</a:t>
            </a:r>
            <a:endParaRPr lang="en-US" sz="2400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B4DA609-05E6-513C-A2E4-F3D781EADA76}"/>
              </a:ext>
            </a:extLst>
          </p:cNvPr>
          <p:cNvSpPr txBox="1"/>
          <p:nvPr/>
        </p:nvSpPr>
        <p:spPr>
          <a:xfrm>
            <a:off x="3669030" y="3417570"/>
            <a:ext cx="7578090" cy="1384995"/>
          </a:xfrm>
          <a:prstGeom prst="rect">
            <a:avLst/>
          </a:prstGeom>
          <a:noFill/>
        </p:spPr>
        <p:txBody>
          <a:bodyPr wrap="square" numCol="2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Enrollment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Retention, Graduation, Persist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Financial Aid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Distance Learning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73DE94-DF96-789A-5587-E31479D7127D}"/>
              </a:ext>
            </a:extLst>
          </p:cNvPr>
          <p:cNvSpPr txBox="1">
            <a:spLocks/>
          </p:cNvSpPr>
          <p:nvPr/>
        </p:nvSpPr>
        <p:spPr>
          <a:xfrm>
            <a:off x="180753" y="535199"/>
            <a:ext cx="2328531" cy="329886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Myriad Pro" panose="020B0503030403020204" pitchFamily="34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Myriad Pro" panose="020B0503030403020204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Myriad Pro" panose="020B0503030403020204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Myriad Pro" panose="020B0503030403020204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Myriad Pro" panose="020B050303040302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Aft>
                <a:spcPts val="1200"/>
              </a:spcAft>
              <a:buNone/>
            </a:pPr>
            <a:r>
              <a:rPr lang="en-US" sz="2000" b="1" dirty="0">
                <a:solidFill>
                  <a:schemeClr val="bg1">
                    <a:alpha val="45000"/>
                  </a:schemeClr>
                </a:solidFill>
              </a:rPr>
              <a:t>Recap</a:t>
            </a:r>
          </a:p>
          <a:p>
            <a:pPr marL="0" indent="0">
              <a:spcAft>
                <a:spcPts val="1200"/>
              </a:spcAft>
              <a:buNone/>
            </a:pPr>
            <a:r>
              <a:rPr lang="en-US" sz="2000" b="1" dirty="0">
                <a:solidFill>
                  <a:schemeClr val="bg1">
                    <a:alpha val="45000"/>
                  </a:schemeClr>
                </a:solidFill>
              </a:rPr>
              <a:t>Misc.</a:t>
            </a:r>
          </a:p>
          <a:p>
            <a:pPr marL="0" indent="0">
              <a:spcAft>
                <a:spcPts val="1200"/>
              </a:spcAft>
              <a:buNone/>
            </a:pPr>
            <a:r>
              <a:rPr lang="en-US" sz="2000" b="1" dirty="0">
                <a:solidFill>
                  <a:schemeClr val="bg1">
                    <a:alpha val="45000"/>
                  </a:schemeClr>
                </a:solidFill>
              </a:rPr>
              <a:t>Dual-Credit / Dual-Enrollment</a:t>
            </a:r>
          </a:p>
          <a:p>
            <a:pPr marL="0" indent="0">
              <a:spcAft>
                <a:spcPts val="1200"/>
              </a:spcAft>
              <a:buNone/>
            </a:pPr>
            <a:r>
              <a:rPr lang="en-US" sz="2000" b="1" dirty="0">
                <a:solidFill>
                  <a:schemeClr val="bg1"/>
                </a:solidFill>
              </a:rPr>
              <a:t>Graduate Students</a:t>
            </a:r>
          </a:p>
        </p:txBody>
      </p:sp>
    </p:spTree>
    <p:extLst>
      <p:ext uri="{BB962C8B-B14F-4D97-AF65-F5344CB8AC3E}">
        <p14:creationId xmlns:p14="http://schemas.microsoft.com/office/powerpoint/2010/main" val="14542176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E496CF-446E-62D0-2A0F-2350BD9FED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Steps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593E90-8709-FE21-AAC2-7D660E6479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Codebook and Qualtrics Translation Working Group Meetings</a:t>
            </a:r>
          </a:p>
          <a:p>
            <a:r>
              <a:rPr lang="en-US" dirty="0"/>
              <a:t>Qualtrics Variable Usefulness Survey</a:t>
            </a:r>
          </a:p>
          <a:p>
            <a:r>
              <a:rPr lang="en-US" dirty="0"/>
              <a:t>Next Month’s Focus:</a:t>
            </a:r>
          </a:p>
          <a:p>
            <a:pPr lvl="1"/>
            <a:r>
              <a:rPr lang="en-US" dirty="0"/>
              <a:t>PDP Overlap</a:t>
            </a:r>
          </a:p>
          <a:p>
            <a:pPr lvl="1"/>
            <a:r>
              <a:rPr lang="en-US" dirty="0"/>
              <a:t>Existing Variable Review</a:t>
            </a:r>
          </a:p>
          <a:p>
            <a:pPr lvl="1"/>
            <a:r>
              <a:rPr lang="en-US" dirty="0"/>
              <a:t>New Variable Discussion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5809200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nniversary Powerpoint50 .pptx" id="{1F9F36B6-08C3-4D32-80C1-61715B1C6D4A}" vid="{3633BBDC-DA1C-4299-A141-C1D57E2D7DD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77B75D244D3164486FE6D9C09AE4B6A" ma:contentTypeVersion="5" ma:contentTypeDescription="Create a new document." ma:contentTypeScope="" ma:versionID="3079b02066d05e62e5afdb92863db4fc">
  <xsd:schema xmlns:xsd="http://www.w3.org/2001/XMLSchema" xmlns:xs="http://www.w3.org/2001/XMLSchema" xmlns:p="http://schemas.microsoft.com/office/2006/metadata/properties" xmlns:ns1="http://schemas.microsoft.com/sharepoint/v3" xmlns:ns2="25511ad5-2ebc-43e2-8c8c-359b1c6e6498" xmlns:ns3="f3f98e1a-03e1-444f-a0a1-a16a2d2cfef8" xmlns:ns4="d30df12c-fc41-4efa-87d3-dfff49dcf3c4" targetNamespace="http://schemas.microsoft.com/office/2006/metadata/properties" ma:root="true" ma:fieldsID="e4ef05f9540eaa8007d056a3603a1554" ns1:_="" ns2:_="" ns3:_="" ns4:_="">
    <xsd:import namespace="http://schemas.microsoft.com/sharepoint/v3"/>
    <xsd:import namespace="25511ad5-2ebc-43e2-8c8c-359b1c6e6498"/>
    <xsd:import namespace="f3f98e1a-03e1-444f-a0a1-a16a2d2cfef8"/>
    <xsd:import namespace="d30df12c-fc41-4efa-87d3-dfff49dcf3c4"/>
    <xsd:element name="properties">
      <xsd:complexType>
        <xsd:sequence>
          <xsd:element name="documentManagement">
            <xsd:complexType>
              <xsd:all>
                <xsd:element ref="ns2:Document_x0020_Description" minOccurs="0"/>
                <xsd:element ref="ns2:Date_x0020_Posted" minOccurs="0"/>
                <xsd:element ref="ns3:SharedWithUsers" minOccurs="0"/>
                <xsd:element ref="ns1:URL" minOccurs="0"/>
                <xsd:element ref="ns4:Web_x0020_Page_x0020_Nam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URL" ma:index="11" nillable="true" ma:displayName="URL" ma:internalName="URL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5511ad5-2ebc-43e2-8c8c-359b1c6e6498" elementFormDefault="qualified">
    <xsd:import namespace="http://schemas.microsoft.com/office/2006/documentManagement/types"/>
    <xsd:import namespace="http://schemas.microsoft.com/office/infopath/2007/PartnerControls"/>
    <xsd:element name="Document_x0020_Description" ma:index="8" nillable="true" ma:displayName="Document Description" ma:internalName="Document_x0020_Description">
      <xsd:simpleType>
        <xsd:restriction base="dms:Note"/>
      </xsd:simpleType>
    </xsd:element>
    <xsd:element name="Date_x0020_Posted" ma:index="9" nillable="true" ma:displayName="Date Posted" ma:default="[today]" ma:format="DateOnly" ma:internalName="Date_x0020_Posted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3f98e1a-03e1-444f-a0a1-a16a2d2cfef8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30df12c-fc41-4efa-87d3-dfff49dcf3c4" elementFormDefault="qualified">
    <xsd:import namespace="http://schemas.microsoft.com/office/2006/documentManagement/types"/>
    <xsd:import namespace="http://schemas.microsoft.com/office/infopath/2007/PartnerControls"/>
    <xsd:element name="Web_x0020_Page_x0020_Name" ma:index="12" nillable="true" ma:displayName="Web Page Name" ma:internalName="Web_x0020_Page_x0020_Name">
      <xsd:simpleType>
        <xsd:restriction base="dms:Text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Web_x0020_Page_x0020_Name xmlns="d30df12c-fc41-4efa-87d3-dfff49dcf3c4" xsi:nil="true"/>
    <Date_x0020_Posted xmlns="25511ad5-2ebc-43e2-8c8c-359b1c6e6498">2023-08-07T04:00:00+00:00</Date_x0020_Posted>
    <URL xmlns="http://schemas.microsoft.com/sharepoint/v3">
      <Url xsi:nil="true"/>
      <Description xsi:nil="true"/>
    </URL>
    <Document_x0020_Description xmlns="25511ad5-2ebc-43e2-8c8c-359b1c6e6498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FBACB75-7A7F-4A56-B0DF-386750576E06}"/>
</file>

<file path=customXml/itemProps2.xml><?xml version="1.0" encoding="utf-8"?>
<ds:datastoreItem xmlns:ds="http://schemas.openxmlformats.org/officeDocument/2006/customXml" ds:itemID="{A0084B0B-9887-45F4-BED6-1D3ECAFD2385}">
  <ds:schemaRefs>
    <ds:schemaRef ds:uri="29e5e8b5-a1c8-41b4-8016-68395547961c"/>
    <ds:schemaRef ds:uri="http://schemas.microsoft.com/office/2006/documentManagement/types"/>
    <ds:schemaRef ds:uri="http://schemas.openxmlformats.org/package/2006/metadata/core-properties"/>
    <ds:schemaRef ds:uri="5adcec62-9083-44d8-a0a8-4469fda79e37"/>
    <ds:schemaRef ds:uri="http://purl.org/dc/dcmitype/"/>
    <ds:schemaRef ds:uri="http://purl.org/dc/elements/1.1/"/>
    <ds:schemaRef ds:uri="http://schemas.microsoft.com/office/2006/metadata/properties"/>
    <ds:schemaRef ds:uri="http://www.w3.org/XML/1998/namespace"/>
    <ds:schemaRef ds:uri="http://schemas.microsoft.com/office/infopath/2007/PartnerControls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B2E79FB3-3B1D-4844-A7C7-80D2B980164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12324</TotalTime>
  <Words>292</Words>
  <Application>Microsoft Office PowerPoint</Application>
  <PresentationFormat>Widescreen</PresentationFormat>
  <Paragraphs>74</Paragraphs>
  <Slides>7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Myriad Pro</vt:lpstr>
      <vt:lpstr>Myriad Pro Black</vt:lpstr>
      <vt:lpstr>1_Office Theme</vt:lpstr>
      <vt:lpstr>AIMS Redesign Subcommittee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Next Steps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AIMS Redesign Subcommittee</dc:title>
  <dc:creator>Wells Ling</dc:creator>
  <cp:lastModifiedBy>Wells Ling</cp:lastModifiedBy>
  <cp:revision>4</cp:revision>
  <dcterms:created xsi:type="dcterms:W3CDTF">2023-05-09T13:38:18Z</dcterms:created>
  <dcterms:modified xsi:type="dcterms:W3CDTF">2023-08-07T16:11:53Z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0x010100777B75D244D3164486FE6D9C09AE4B6A</vt:lpwstr>
  </property>
  <property fmtid="{D5CDD505-2E9C-101B-9397-08002B2CF9AE}" pid="3" name="MediaServiceImageTags">
    <vt:lpwstr/>
  </property>
</Properties>
</file>